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5"/>
  </p:notesMasterIdLst>
  <p:sldIdLst>
    <p:sldId id="263" r:id="rId2"/>
    <p:sldId id="305" r:id="rId3"/>
    <p:sldId id="351" r:id="rId4"/>
    <p:sldId id="377" r:id="rId5"/>
    <p:sldId id="350" r:id="rId6"/>
    <p:sldId id="379" r:id="rId7"/>
    <p:sldId id="390" r:id="rId8"/>
    <p:sldId id="260" r:id="rId9"/>
    <p:sldId id="381" r:id="rId10"/>
    <p:sldId id="388" r:id="rId11"/>
    <p:sldId id="356" r:id="rId12"/>
    <p:sldId id="365" r:id="rId13"/>
    <p:sldId id="391" r:id="rId14"/>
    <p:sldId id="397" r:id="rId15"/>
    <p:sldId id="394" r:id="rId16"/>
    <p:sldId id="392" r:id="rId17"/>
    <p:sldId id="395" r:id="rId18"/>
    <p:sldId id="393" r:id="rId19"/>
    <p:sldId id="396" r:id="rId20"/>
    <p:sldId id="368" r:id="rId21"/>
    <p:sldId id="369" r:id="rId22"/>
    <p:sldId id="370" r:id="rId23"/>
    <p:sldId id="376" r:id="rId24"/>
  </p:sldIdLst>
  <p:sldSz cx="9144000" cy="5143500" type="screen16x9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8" autoAdjust="0"/>
    <p:restoredTop sz="94688" autoAdjust="0"/>
  </p:normalViewPr>
  <p:slideViewPr>
    <p:cSldViewPr>
      <p:cViewPr>
        <p:scale>
          <a:sx n="80" d="100"/>
          <a:sy n="80" d="100"/>
        </p:scale>
        <p:origin x="1710" y="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65193636509722"/>
          <c:y val="0.10226799694548709"/>
          <c:w val="0.81186271830170309"/>
          <c:h val="0.545156375030059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6.0816997345122569E-3"/>
                  <c:y val="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244.387310616245</c:v>
                </c:pt>
                <c:pt idx="1">
                  <c:v>240.92413228728199</c:v>
                </c:pt>
                <c:pt idx="2">
                  <c:v>175.01054621609799</c:v>
                </c:pt>
                <c:pt idx="3">
                  <c:v>213.48502081125901</c:v>
                </c:pt>
                <c:pt idx="4">
                  <c:v>230.371912703795</c:v>
                </c:pt>
                <c:pt idx="5">
                  <c:v>144.52779779537499</c:v>
                </c:pt>
                <c:pt idx="6">
                  <c:v>157.62487398214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24674269908681E-2"/>
                  <c:y val="2.85781278760957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242.42152790850901</c:v>
                </c:pt>
                <c:pt idx="1">
                  <c:v>280</c:v>
                </c:pt>
                <c:pt idx="2">
                  <c:v>247.99303046895301</c:v>
                </c:pt>
                <c:pt idx="3">
                  <c:v>254.62791860152299</c:v>
                </c:pt>
                <c:pt idx="4">
                  <c:v>276</c:v>
                </c:pt>
                <c:pt idx="5">
                  <c:v>179.820819412075</c:v>
                </c:pt>
                <c:pt idx="6">
                  <c:v>192.81360869981401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568496"/>
        <c:axId val="128569280"/>
        <c:axId val="0"/>
      </c:bar3DChart>
      <c:catAx>
        <c:axId val="12856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8569280"/>
        <c:crosses val="autoZero"/>
        <c:auto val="1"/>
        <c:lblAlgn val="ctr"/>
        <c:lblOffset val="100"/>
        <c:noMultiLvlLbl val="0"/>
      </c:catAx>
      <c:valAx>
        <c:axId val="1285692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2856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31995166712055"/>
          <c:y val="0.7330243896950972"/>
          <c:w val="9.1431770990962696E-2"/>
          <c:h val="0.14517148901947319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65193636509722"/>
          <c:y val="0.1603135483923217"/>
          <c:w val="0.72080641705501103"/>
          <c:h val="0.467018096377687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178.86537170410199</c:v>
                </c:pt>
                <c:pt idx="1">
                  <c:v>188.858449696615</c:v>
                </c:pt>
                <c:pt idx="2">
                  <c:v>117.465090942383</c:v>
                </c:pt>
                <c:pt idx="3">
                  <c:v>164.20809799070801</c:v>
                </c:pt>
                <c:pt idx="4">
                  <c:v>188.87705906699699</c:v>
                </c:pt>
                <c:pt idx="5">
                  <c:v>119.013862775121</c:v>
                </c:pt>
                <c:pt idx="6">
                  <c:v>102.835223145746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211.46859577286199</c:v>
                </c:pt>
                <c:pt idx="1">
                  <c:v>233</c:v>
                </c:pt>
                <c:pt idx="2">
                  <c:v>197.45692931369101</c:v>
                </c:pt>
                <c:pt idx="3">
                  <c:v>205.25616405253501</c:v>
                </c:pt>
                <c:pt idx="4">
                  <c:v>239</c:v>
                </c:pt>
                <c:pt idx="5">
                  <c:v>152.147986102837</c:v>
                </c:pt>
                <c:pt idx="6">
                  <c:v>134.611451461602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570064"/>
        <c:axId val="130208472"/>
        <c:axId val="0"/>
      </c:bar3DChart>
      <c:catAx>
        <c:axId val="128570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0208472"/>
        <c:crosses val="autoZero"/>
        <c:auto val="1"/>
        <c:lblAlgn val="ctr"/>
        <c:lblOffset val="100"/>
        <c:noMultiLvlLbl val="0"/>
      </c:catAx>
      <c:valAx>
        <c:axId val="1302084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2857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2181262062327"/>
          <c:y val="0.69283897230792013"/>
          <c:w val="0.11574906131373801"/>
          <c:h val="0.14627308983809056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65193636509722"/>
          <c:y val="0.10226799694548709"/>
          <c:w val="0.81186271830170309"/>
          <c:h val="0.545156375030059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</c:v>
                </c:pt>
                <c:pt idx="1">
                  <c:v>57</c:v>
                </c:pt>
                <c:pt idx="2">
                  <c:v>39</c:v>
                </c:pt>
                <c:pt idx="3">
                  <c:v>60</c:v>
                </c:pt>
                <c:pt idx="4">
                  <c:v>61</c:v>
                </c:pt>
                <c:pt idx="5">
                  <c:v>45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64</c:v>
                </c:pt>
                <c:pt idx="1">
                  <c:v>67</c:v>
                </c:pt>
                <c:pt idx="2">
                  <c:v>42</c:v>
                </c:pt>
                <c:pt idx="3">
                  <c:v>59</c:v>
                </c:pt>
                <c:pt idx="4">
                  <c:v>67</c:v>
                </c:pt>
                <c:pt idx="5">
                  <c:v>42</c:v>
                </c:pt>
                <c:pt idx="6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07688"/>
        <c:axId val="130204552"/>
        <c:axId val="0"/>
      </c:bar3DChart>
      <c:catAx>
        <c:axId val="130207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0204552"/>
        <c:crosses val="autoZero"/>
        <c:auto val="1"/>
        <c:lblAlgn val="ctr"/>
        <c:lblOffset val="100"/>
        <c:noMultiLvlLbl val="0"/>
      </c:catAx>
      <c:valAx>
        <c:axId val="130204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207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31995166712055"/>
          <c:y val="0.7330243896950972"/>
          <c:w val="0.11275555110734822"/>
          <c:h val="0.15717941671198327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65193636509722"/>
          <c:y val="0.10226799694548709"/>
          <c:w val="0.81186271830170309"/>
          <c:h val="0.545156375030059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46</c:v>
                </c:pt>
                <c:pt idx="1">
                  <c:v>51</c:v>
                </c:pt>
                <c:pt idx="2">
                  <c:v>33</c:v>
                </c:pt>
                <c:pt idx="3">
                  <c:v>56</c:v>
                </c:pt>
                <c:pt idx="4">
                  <c:v>58</c:v>
                </c:pt>
                <c:pt idx="5">
                  <c:v>36</c:v>
                </c:pt>
                <c:pt idx="6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58</c:v>
                </c:pt>
                <c:pt idx="1">
                  <c:v>62</c:v>
                </c:pt>
                <c:pt idx="2">
                  <c:v>41</c:v>
                </c:pt>
                <c:pt idx="3">
                  <c:v>58</c:v>
                </c:pt>
                <c:pt idx="4">
                  <c:v>59</c:v>
                </c:pt>
                <c:pt idx="5">
                  <c:v>36</c:v>
                </c:pt>
                <c:pt idx="6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08080"/>
        <c:axId val="130201416"/>
        <c:axId val="0"/>
      </c:bar3DChart>
      <c:catAx>
        <c:axId val="13020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0201416"/>
        <c:crosses val="autoZero"/>
        <c:auto val="1"/>
        <c:lblAlgn val="ctr"/>
        <c:lblOffset val="100"/>
        <c:noMultiLvlLbl val="0"/>
      </c:catAx>
      <c:valAx>
        <c:axId val="130201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20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31995166712055"/>
          <c:y val="0.7330243896950972"/>
          <c:w val="0.11070966446651388"/>
          <c:h val="0.1544694267686732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42.150289763575003</c:v>
                </c:pt>
                <c:pt idx="1">
                  <c:v>28.941666627541601</c:v>
                </c:pt>
                <c:pt idx="2">
                  <c:v>22.459016393442599</c:v>
                </c:pt>
                <c:pt idx="3">
                  <c:v>23.084782538206699</c:v>
                </c:pt>
                <c:pt idx="4">
                  <c:v>26.6031645521333</c:v>
                </c:pt>
                <c:pt idx="5">
                  <c:v>6.7297560572624198</c:v>
                </c:pt>
                <c:pt idx="6">
                  <c:v>9.1903124563395995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17.458955826050801</c:v>
                </c:pt>
                <c:pt idx="1">
                  <c:v>20.915460958548501</c:v>
                </c:pt>
                <c:pt idx="2">
                  <c:v>13.855601694574</c:v>
                </c:pt>
                <c:pt idx="3">
                  <c:v>22.1880816868373</c:v>
                </c:pt>
                <c:pt idx="4">
                  <c:v>17.6309765067566</c:v>
                </c:pt>
                <c:pt idx="5">
                  <c:v>10.1847781150414</c:v>
                </c:pt>
                <c:pt idx="6">
                  <c:v>13.8038174799369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06512"/>
        <c:axId val="130201808"/>
        <c:axId val="0"/>
      </c:bar3DChart>
      <c:catAx>
        <c:axId val="13020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0201808"/>
        <c:crosses val="autoZero"/>
        <c:auto val="1"/>
        <c:lblAlgn val="ctr"/>
        <c:lblOffset val="100"/>
        <c:noMultiLvlLbl val="0"/>
      </c:catAx>
      <c:valAx>
        <c:axId val="1302018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0206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65193636509722"/>
          <c:y val="0.1603135483923217"/>
          <c:w val="0.72080641705501103"/>
          <c:h val="0.467018096377687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16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19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03376"/>
        <c:axId val="130206904"/>
        <c:axId val="0"/>
      </c:bar3DChart>
      <c:catAx>
        <c:axId val="130203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0206904"/>
        <c:crosses val="autoZero"/>
        <c:auto val="1"/>
        <c:lblAlgn val="ctr"/>
        <c:lblOffset val="100"/>
        <c:noMultiLvlLbl val="0"/>
      </c:catAx>
      <c:valAx>
        <c:axId val="130206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2033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ru-RU"/>
          </a:p>
        </c:txPr>
      </c:legendEntry>
      <c:layout>
        <c:manualLayout>
          <c:xMode val="edge"/>
          <c:yMode val="edge"/>
          <c:x val="0.79631995166712055"/>
          <c:y val="0.7330243896950972"/>
          <c:w val="0.11574906131373801"/>
          <c:h val="0.15121057810266744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65193636509722"/>
          <c:y val="0.1603135483923217"/>
          <c:w val="0.72080641705501103"/>
          <c:h val="0.467018096377687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29</c:v>
                </c:pt>
                <c:pt idx="1">
                  <c:v>37</c:v>
                </c:pt>
                <c:pt idx="2">
                  <c:v>48</c:v>
                </c:pt>
                <c:pt idx="3">
                  <c:v>37</c:v>
                </c:pt>
                <c:pt idx="4">
                  <c:v>63</c:v>
                </c:pt>
                <c:pt idx="5">
                  <c:v>62</c:v>
                </c:pt>
                <c:pt idx="6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48</c:v>
                </c:pt>
                <c:pt idx="1">
                  <c:v>37</c:v>
                </c:pt>
                <c:pt idx="2">
                  <c:v>46</c:v>
                </c:pt>
                <c:pt idx="3">
                  <c:v>48</c:v>
                </c:pt>
                <c:pt idx="4">
                  <c:v>61</c:v>
                </c:pt>
                <c:pt idx="5">
                  <c:v>70</c:v>
                </c:pt>
                <c:pt idx="6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07296"/>
        <c:axId val="130206120"/>
        <c:axId val="0"/>
      </c:bar3DChart>
      <c:catAx>
        <c:axId val="130207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0206120"/>
        <c:crosses val="autoZero"/>
        <c:auto val="1"/>
        <c:lblAlgn val="ctr"/>
        <c:lblOffset val="100"/>
        <c:noMultiLvlLbl val="0"/>
      </c:catAx>
      <c:valAx>
        <c:axId val="130206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207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2925948247638"/>
          <c:y val="0.7330243896950972"/>
          <c:w val="0.11574906131373801"/>
          <c:h val="0.15121057810266744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65193636509722"/>
          <c:y val="0.1603135483923217"/>
          <c:w val="0.72080641705501103"/>
          <c:h val="0.467018096377687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15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Менеджмента и предпринимательства</c:v>
                </c:pt>
                <c:pt idx="1">
                  <c:v>Торгового дела</c:v>
                </c:pt>
                <c:pt idx="2">
                  <c:v> Компьютерных технологий и информационной безопасности</c:v>
                </c:pt>
                <c:pt idx="3">
                  <c:v>Учетно-экономический</c:v>
                </c:pt>
                <c:pt idx="4">
                  <c:v>Экономики и финансов</c:v>
                </c:pt>
                <c:pt idx="5">
                  <c:v>Юридический</c:v>
                </c:pt>
                <c:pt idx="6">
                  <c:v>Лингвистики и журналистики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16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02592"/>
        <c:axId val="130202984"/>
        <c:axId val="0"/>
      </c:bar3DChart>
      <c:catAx>
        <c:axId val="13020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0202984"/>
        <c:crosses val="autoZero"/>
        <c:auto val="1"/>
        <c:lblAlgn val="ctr"/>
        <c:lblOffset val="100"/>
        <c:noMultiLvlLbl val="0"/>
      </c:catAx>
      <c:valAx>
        <c:axId val="130202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2025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ru-RU"/>
          </a:p>
        </c:txPr>
      </c:legendEntry>
      <c:layout>
        <c:manualLayout>
          <c:xMode val="edge"/>
          <c:yMode val="edge"/>
          <c:x val="0.8212925948247638"/>
          <c:y val="0.7330243896950972"/>
          <c:w val="0.11473371867063503"/>
          <c:h val="0.14635724419991678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B02F6-6119-477F-BFBA-B3865537AD80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16C5B-65C1-4DBB-9C59-CFDCFB0F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0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16C5B-65C1-4DBB-9C59-CFDCFB0F4F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6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16C5B-65C1-4DBB-9C59-CFDCFB0F4F3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53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16C5B-65C1-4DBB-9C59-CFDCFB0F4F3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1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22857"/>
            <a:ext cx="9067800" cy="51669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9E4B-F5F2-4C4C-91CD-6F674DDE79E5}" type="datetime1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1543050"/>
            <a:ext cx="4801394" cy="2115741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657A-7AAB-44DB-9E27-932B3C3BD3C1}" type="datetime1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5172-F4F0-477B-BFCA-AC9B0309C3E3}" type="datetime1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63-C53B-4B75-90F9-CC86FBC49707}" type="datetime1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22858"/>
            <a:ext cx="9067799" cy="363474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3233376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3290526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4603785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A8D3-C45A-46BD-920A-790EF56F6F75}" type="datetime1">
              <a:rPr lang="ru-RU" smtClean="0"/>
              <a:t>27.12.2018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1FC8-5E43-4873-A8DD-D6DEB86301B6}" type="datetime1">
              <a:rPr lang="ru-RU" smtClean="0"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77AA-2EC7-47BC-A041-640B3656A23C}" type="datetime1">
              <a:rPr lang="ru-RU" smtClean="0"/>
              <a:t>27.12.2018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24D1-F6EF-49A9-A78A-70A40F37218D}" type="datetime1">
              <a:rPr lang="ru-RU" smtClean="0"/>
              <a:t>27.12.2018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BD7D-094C-45C2-8FDE-95C953E2D2AA}" type="datetime1">
              <a:rPr lang="ru-RU" smtClean="0"/>
              <a:t>27.12.2018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103-8BF5-4D2A-8CE5-0BE44A71FB45}" type="datetime1">
              <a:rPr lang="ru-RU" smtClean="0"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172718"/>
            <a:ext cx="2761488" cy="2484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505347" y="2415905"/>
            <a:ext cx="226314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284732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3550158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B8F5-E2E6-4B41-8476-6725C4D933FB}" type="datetime1">
              <a:rPr lang="ru-RU" smtClean="0"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172718"/>
            <a:ext cx="2761488" cy="2484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505347" y="2415905"/>
            <a:ext cx="226314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284732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3550158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02870"/>
            <a:ext cx="8869680" cy="493776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43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B8A2F7-936B-4C78-81A6-85D8933D4AAC}" type="datetime1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4734306"/>
            <a:ext cx="34817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43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903256"/>
            <a:ext cx="7543800" cy="1614488"/>
          </a:xfrm>
        </p:spPr>
        <p:txBody>
          <a:bodyPr/>
          <a:lstStyle/>
          <a:p>
            <a:r>
              <a:rPr lang="ru-RU" dirty="0" smtClean="0"/>
              <a:t>Рейтинг ППС 201</a:t>
            </a:r>
            <a:r>
              <a:rPr lang="en-US" dirty="0" smtClean="0"/>
              <a:t>8</a:t>
            </a:r>
            <a:r>
              <a:rPr lang="ru-RU" dirty="0" smtClean="0"/>
              <a:t> г.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47800" y="2517744"/>
            <a:ext cx="1756048" cy="514350"/>
          </a:xfrm>
        </p:spPr>
        <p:txBody>
          <a:bodyPr/>
          <a:lstStyle/>
          <a:p>
            <a:r>
              <a:rPr lang="ru-RU" dirty="0" smtClean="0"/>
              <a:t>РГЭУ (РИНХ)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2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6617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преподавателей, имеющих индекс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Хирша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2017 г. всего – 340,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всего -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367)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916792"/>
              </p:ext>
            </p:extLst>
          </p:nvPr>
        </p:nvGraphicFramePr>
        <p:xfrm>
          <a:off x="467544" y="84355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655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Количество преподавателей, цитируемых в РИНЦ (в 201</a:t>
            </a:r>
            <a:r>
              <a:rPr lang="en-US" sz="2000" dirty="0" smtClean="0"/>
              <a:t>7</a:t>
            </a:r>
            <a:r>
              <a:rPr lang="ru-RU" sz="2000" dirty="0" smtClean="0"/>
              <a:t> г. всего </a:t>
            </a:r>
            <a:r>
              <a:rPr lang="en-US" sz="2000" dirty="0" smtClean="0"/>
              <a:t>301</a:t>
            </a:r>
            <a:r>
              <a:rPr lang="ru-RU" sz="2000" dirty="0" smtClean="0"/>
              <a:t>, </a:t>
            </a:r>
            <a:r>
              <a:rPr lang="ru-RU" sz="2000" dirty="0"/>
              <a:t>в </a:t>
            </a:r>
            <a:r>
              <a:rPr lang="ru-RU" sz="2000" dirty="0" smtClean="0"/>
              <a:t>201</a:t>
            </a:r>
            <a:r>
              <a:rPr lang="en-US" sz="2000" dirty="0" smtClean="0"/>
              <a:t>8</a:t>
            </a:r>
            <a:r>
              <a:rPr lang="ru-RU" sz="2000" dirty="0" smtClean="0"/>
              <a:t> </a:t>
            </a:r>
            <a:r>
              <a:rPr lang="ru-RU" sz="2000" dirty="0"/>
              <a:t>г. </a:t>
            </a:r>
            <a:r>
              <a:rPr lang="ru-RU" sz="2000"/>
              <a:t>всего </a:t>
            </a:r>
            <a:r>
              <a:rPr lang="ru-RU" sz="2000" smtClean="0"/>
              <a:t>336) </a:t>
            </a:r>
            <a:endParaRPr lang="ru-RU" sz="2000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003480"/>
              </p:ext>
            </p:extLst>
          </p:nvPr>
        </p:nvGraphicFramePr>
        <p:xfrm>
          <a:off x="457200" y="77155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7474"/>
            <a:ext cx="8136904" cy="6120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Преподаватели, наиболее цитируемые в РИНЦ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960509"/>
              </p:ext>
            </p:extLst>
          </p:nvPr>
        </p:nvGraphicFramePr>
        <p:xfrm>
          <a:off x="323528" y="843558"/>
          <a:ext cx="8640959" cy="380389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32047"/>
                <a:gridCol w="1944217"/>
                <a:gridCol w="1152128"/>
                <a:gridCol w="2160239"/>
                <a:gridCol w="2952328"/>
              </a:tblGrid>
              <a:tr h="216024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</a:t>
                      </a:r>
                      <a:r>
                        <a:rPr lang="ru-RU" sz="1400" b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пп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Значение п. 3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анкеты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Факультет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Кафедра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</a:tr>
              <a:tr h="35941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Альбеков Адам Умарович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Коммерции и логистики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896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Тяглов Сергей Гаврилович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региона, отраслей и предприятий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88397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Самыгин Петр Сергеевич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Юридический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Теории и истории государства и права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9855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Ниворожкина Людмила Ивановна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Исик Ляна Владимировна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Государственного, муниципального управления и экономической безопасности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Мишурова Ирина Владимировна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Антикризисного и корпоративного управления</a:t>
                      </a:r>
                    </a:p>
                  </a:txBody>
                  <a:tcPr marL="9525" marR="9525" marT="9525" marB="0" anchor="b"/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Лабынцев Николай Тихонович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Бухгалтерского учета</a:t>
                      </a:r>
                    </a:p>
                  </a:txBody>
                  <a:tcPr marL="9525" marR="9525" marT="9525" marB="0" anchor="b"/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Арженовский Сергей Валентинович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/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Акопова Елена Сергеевна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Коммерции и логистики</a:t>
                      </a:r>
                    </a:p>
                  </a:txBody>
                  <a:tcPr marL="9525" marR="9525" marT="9525" marB="0" anchor="b"/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Пржедецкая Наталия Витовна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Экономической теории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44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19256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Рейтинг факультетов по среднему баллу ППС (</a:t>
            </a:r>
            <a:r>
              <a:rPr lang="en-US" sz="2400" dirty="0" smtClean="0"/>
              <a:t>II </a:t>
            </a:r>
            <a:r>
              <a:rPr lang="ru-RU" sz="2400" dirty="0"/>
              <a:t>раздел)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563627"/>
              </p:ext>
            </p:extLst>
          </p:nvPr>
        </p:nvGraphicFramePr>
        <p:xfrm>
          <a:off x="457200" y="1200150"/>
          <a:ext cx="8229600" cy="301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4467944"/>
                <a:gridCol w="2743200"/>
              </a:tblGrid>
              <a:tr h="2914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1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797122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балл по разделу 2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и методическая работа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разрезе факультетов)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366480"/>
              </p:ext>
            </p:extLst>
          </p:nvPr>
        </p:nvGraphicFramePr>
        <p:xfrm>
          <a:off x="457200" y="1200150"/>
          <a:ext cx="8229600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1962"/>
            <a:ext cx="8229600" cy="34954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Преподаватели, набравшие наибольшее количество баллов </a:t>
            </a:r>
            <a:r>
              <a:rPr lang="ru-RU" sz="1800" dirty="0" smtClean="0"/>
              <a:t>по </a:t>
            </a:r>
            <a:r>
              <a:rPr lang="en-US" sz="1800" dirty="0" smtClean="0"/>
              <a:t>II</a:t>
            </a:r>
            <a:r>
              <a:rPr lang="ru-RU" sz="1800" dirty="0" smtClean="0"/>
              <a:t> разделу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549572"/>
              </p:ext>
            </p:extLst>
          </p:nvPr>
        </p:nvGraphicFramePr>
        <p:xfrm>
          <a:off x="323528" y="411510"/>
          <a:ext cx="8496944" cy="451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016224"/>
                <a:gridCol w="792088"/>
                <a:gridCol w="2016224"/>
                <a:gridCol w="3168352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Балл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Кафедра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Улезько Сергей Иванович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Уголовного и уголовно-исполнительного права, криминологии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Торопова Татьяна Викторовна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Бодягин Олег Валерьевич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Мировой экономики</a:t>
                      </a:r>
                    </a:p>
                  </a:txBody>
                  <a:tcPr marL="9525" marR="9525" marT="9525" marB="0" anchor="b"/>
                </a:tc>
              </a:tr>
              <a:tr h="27124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Клеменова Елена Николаевна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Журналистики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Родионова Наталья Дмитриевна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Экономической теории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Кузнецов Николай Геннадьевич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Экономической теории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Оганян Татьяна Борисовна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Экономической теории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Самыгин Сергей Иванович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Управления персоналом и социологии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Медведкина Евгения Александровна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Мировой экономики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Ниворожкина Людмила Ивановна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19256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Рейтинг факультетов по среднему баллу ППС (</a:t>
            </a:r>
            <a:r>
              <a:rPr lang="en-US" sz="2400" dirty="0" smtClean="0"/>
              <a:t>III </a:t>
            </a:r>
            <a:r>
              <a:rPr lang="ru-RU" sz="2400" dirty="0"/>
              <a:t>раздел)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80484"/>
              </p:ext>
            </p:extLst>
          </p:nvPr>
        </p:nvGraphicFramePr>
        <p:xfrm>
          <a:off x="457200" y="1200150"/>
          <a:ext cx="8229600" cy="307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4467944"/>
                <a:gridCol w="2743200"/>
              </a:tblGrid>
              <a:tr h="2914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8928992" cy="34954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Преподаватели, набравшие наибольшее количество баллов </a:t>
            </a:r>
            <a:r>
              <a:rPr lang="ru-RU" sz="2000" dirty="0" smtClean="0"/>
              <a:t>по </a:t>
            </a:r>
            <a:r>
              <a:rPr lang="en-US" sz="2000" dirty="0" smtClean="0"/>
              <a:t>III</a:t>
            </a:r>
            <a:r>
              <a:rPr lang="ru-RU" sz="2000" dirty="0" smtClean="0"/>
              <a:t> разделу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59483"/>
              </p:ext>
            </p:extLst>
          </p:nvPr>
        </p:nvGraphicFramePr>
        <p:xfrm>
          <a:off x="323528" y="483518"/>
          <a:ext cx="8496944" cy="396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304256"/>
                <a:gridCol w="648072"/>
                <a:gridCol w="2448272"/>
                <a:gridCol w="2592288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Балл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Кафедра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Смертина Елена Николаевна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Бухгалтерского учета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Дорохина Ирина Владимировна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межкультурной коммуникации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Фарахшина Ольга Миирахмановна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Журналистики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Мануйленко Элеонора Владимировна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Физического воспитания, спорта и туризма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Барсуков Сергей Владимирович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Физического воспитания, спорта и туризма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Жаброва Тамара Алексеевна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Физического воспитания, спорта и туризма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Комарова Светлана Николаевна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Антикризисного и корпоративного управления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Володина Ольга Викторовна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межкультурной коммуникации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Евсюкова Татьяна Всеволодовна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межкультурной коммуникации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Быков Николай Николаевич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Физического воспитания, спорта и туризма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19256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Рейтинг факультетов по среднему баллу ППС (</a:t>
            </a:r>
            <a:r>
              <a:rPr lang="en-US" sz="2400" dirty="0" smtClean="0"/>
              <a:t>IV </a:t>
            </a:r>
            <a:r>
              <a:rPr lang="ru-RU" sz="2400" dirty="0"/>
              <a:t>раздел)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262316"/>
              </p:ext>
            </p:extLst>
          </p:nvPr>
        </p:nvGraphicFramePr>
        <p:xfrm>
          <a:off x="457200" y="1200150"/>
          <a:ext cx="8229600" cy="3135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4467944"/>
                <a:gridCol w="2743200"/>
              </a:tblGrid>
              <a:tr h="2914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856984" cy="34954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Преподаватели, набравшие наибольшее количество баллов </a:t>
            </a:r>
            <a:r>
              <a:rPr lang="ru-RU" sz="2000" dirty="0" smtClean="0"/>
              <a:t>по </a:t>
            </a:r>
            <a:r>
              <a:rPr lang="en-US" sz="2000" dirty="0" smtClean="0"/>
              <a:t>IV</a:t>
            </a:r>
            <a:r>
              <a:rPr lang="ru-RU" sz="2000" dirty="0" smtClean="0"/>
              <a:t> разделу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008099"/>
              </p:ext>
            </p:extLst>
          </p:nvPr>
        </p:nvGraphicFramePr>
        <p:xfrm>
          <a:off x="323528" y="555526"/>
          <a:ext cx="8496944" cy="4136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472"/>
                <a:gridCol w="2304764"/>
                <a:gridCol w="840196"/>
                <a:gridCol w="2016224"/>
                <a:gridCol w="2592288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Балл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Кафедра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Альбеков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Адам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Умарович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Коммерции и логистики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Ниворожкина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Людмила Ивановна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Кузнецов Николай Геннадьевич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Экономической теории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Полякова Ирина Абрамовна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Алифанова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Елена Николаевна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Финансового мониторинга и финансовых рынков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Сулименко Олег Вячеславович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Экономической теории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Карасев Денис Николаевич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Информационных технологий и защиты информации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Костоглодов Дмитрий Дмитриевич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Маркетинга и рекламы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Иванченко Олеся Валерьевна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Маркетинга и рекламы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Житников Игорь Васильевич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81540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Рейтинг профессорско-преподавательского состава </a:t>
            </a:r>
            <a:r>
              <a:rPr lang="ru-RU" dirty="0" smtClean="0"/>
              <a:t>РГЭУ (РИНХ</a:t>
            </a:r>
            <a:r>
              <a:rPr lang="ru-RU" dirty="0"/>
              <a:t>) </a:t>
            </a:r>
            <a:r>
              <a:rPr lang="ru-RU" dirty="0" smtClean="0"/>
              <a:t>201</a:t>
            </a:r>
            <a:r>
              <a:rPr lang="en-US" dirty="0" smtClean="0"/>
              <a:t>8</a:t>
            </a:r>
            <a:r>
              <a:rPr lang="ru-RU" dirty="0" smtClean="0"/>
              <a:t> </a:t>
            </a:r>
            <a:r>
              <a:rPr lang="ru-RU" dirty="0"/>
              <a:t>г.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204142"/>
              </p:ext>
            </p:extLst>
          </p:nvPr>
        </p:nvGraphicFramePr>
        <p:xfrm>
          <a:off x="451840" y="1059582"/>
          <a:ext cx="8224615" cy="292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10"/>
                <a:gridCol w="1662626"/>
                <a:gridCol w="2012176"/>
                <a:gridCol w="1729319"/>
                <a:gridCol w="1945484"/>
              </a:tblGrid>
              <a:tr h="636133">
                <a:tc>
                  <a:txBody>
                    <a:bodyPr/>
                    <a:lstStyle/>
                    <a:p>
                      <a:pPr algn="l" fontAlgn="b"/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преподавателей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 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человека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Минимальный 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балл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Максимальный  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балл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381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г.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7144" marB="0" anchor="b"/>
                </a:tc>
              </a:tr>
              <a:tr h="381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г.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381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г.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381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381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381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pic>
        <p:nvPicPr>
          <p:cNvPr id="1027" name="Picture 3" descr="C:\Users\VUG\Desktop\logo-prez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83918"/>
            <a:ext cx="1462367" cy="91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8610"/>
            <a:ext cx="8280920" cy="48696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</a:rPr>
              <a:t>Количество преподавателей, не имеющих публикаций по 1 разделу рейтинга  (в разрезе факультетов). Всего 54 человека в 2017 г. 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 54 человека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2018 </a:t>
            </a:r>
            <a:r>
              <a:rPr lang="ru-RU" sz="2000" dirty="0">
                <a:solidFill>
                  <a:schemeClr val="tx1"/>
                </a:solidFill>
              </a:rPr>
              <a:t>г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51570"/>
            <a:ext cx="6096000" cy="2743199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990857"/>
              </p:ext>
            </p:extLst>
          </p:nvPr>
        </p:nvGraphicFramePr>
        <p:xfrm>
          <a:off x="467544" y="987574"/>
          <a:ext cx="8136904" cy="426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8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9542"/>
            <a:ext cx="8496944" cy="3238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effectLst/>
              </a:rPr>
              <a:t>Количество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преподавателей, </a:t>
            </a:r>
            <a:r>
              <a:rPr lang="ru-RU" sz="2000" dirty="0">
                <a:solidFill>
                  <a:schemeClr val="tx1"/>
                </a:solidFill>
                <a:effectLst/>
              </a:rPr>
              <a:t>не имеющих публикаций по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2 </a:t>
            </a:r>
            <a:r>
              <a:rPr lang="ru-RU" sz="2000" dirty="0">
                <a:solidFill>
                  <a:schemeClr val="tx1"/>
                </a:solidFill>
                <a:effectLst/>
              </a:rPr>
              <a:t>разделу рейтинга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000" dirty="0">
                <a:solidFill>
                  <a:schemeClr val="tx1"/>
                </a:solidFill>
                <a:effectLst/>
              </a:rPr>
              <a:t>в разрезе </a:t>
            </a:r>
            <a:r>
              <a:rPr lang="ru-RU" sz="2000" dirty="0">
                <a:solidFill>
                  <a:schemeClr val="tx1"/>
                </a:solidFill>
              </a:rPr>
              <a:t>факультетов). Всего </a:t>
            </a:r>
            <a:r>
              <a:rPr lang="ru-RU" sz="2000" dirty="0" smtClean="0">
                <a:solidFill>
                  <a:schemeClr val="tx1"/>
                </a:solidFill>
              </a:rPr>
              <a:t>322 в 2017 г</a:t>
            </a:r>
            <a:r>
              <a:rPr lang="ru-RU" sz="2000" dirty="0">
                <a:solidFill>
                  <a:schemeClr val="tx1"/>
                </a:solidFill>
              </a:rPr>
              <a:t>., </a:t>
            </a:r>
            <a:r>
              <a:rPr lang="ru-RU" sz="2000" dirty="0" smtClean="0">
                <a:solidFill>
                  <a:schemeClr val="tx1"/>
                </a:solidFill>
              </a:rPr>
              <a:t>  355 человек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2018 </a:t>
            </a:r>
            <a:r>
              <a:rPr lang="ru-RU" sz="2000" dirty="0">
                <a:solidFill>
                  <a:schemeClr val="tx1"/>
                </a:solidFill>
              </a:rPr>
              <a:t>г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4546"/>
              </p:ext>
            </p:extLst>
          </p:nvPr>
        </p:nvGraphicFramePr>
        <p:xfrm>
          <a:off x="467544" y="735546"/>
          <a:ext cx="8136904" cy="426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80964"/>
            <a:ext cx="8568952" cy="378619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effectLst/>
              </a:rPr>
              <a:t>Количество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преподавателей, </a:t>
            </a:r>
            <a:r>
              <a:rPr lang="ru-RU" sz="2000" dirty="0">
                <a:solidFill>
                  <a:schemeClr val="tx1"/>
                </a:solidFill>
                <a:effectLst/>
              </a:rPr>
              <a:t>не имеющих публикаций по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1 и 2 </a:t>
            </a:r>
            <a:r>
              <a:rPr lang="ru-RU" sz="2000" dirty="0">
                <a:solidFill>
                  <a:schemeClr val="tx1"/>
                </a:solidFill>
                <a:effectLst/>
              </a:rPr>
              <a:t>разделу рейтинга 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000" dirty="0">
                <a:solidFill>
                  <a:schemeClr val="tx1"/>
                </a:solidFill>
                <a:effectLst/>
              </a:rPr>
              <a:t>в разрезе факультетов</a:t>
            </a:r>
            <a:r>
              <a:rPr lang="ru-RU" sz="2000" dirty="0">
                <a:solidFill>
                  <a:schemeClr val="tx1"/>
                </a:solidFill>
              </a:rPr>
              <a:t>). Всего </a:t>
            </a:r>
            <a:r>
              <a:rPr lang="ru-RU" sz="2000" dirty="0" smtClean="0">
                <a:solidFill>
                  <a:schemeClr val="tx1"/>
                </a:solidFill>
              </a:rPr>
              <a:t>45 человек в 2017 г</a:t>
            </a:r>
            <a:r>
              <a:rPr lang="ru-RU" sz="2000" dirty="0">
                <a:solidFill>
                  <a:schemeClr val="tx1"/>
                </a:solidFill>
              </a:rPr>
              <a:t>., </a:t>
            </a:r>
            <a:r>
              <a:rPr lang="ru-RU" sz="2000" dirty="0" smtClean="0">
                <a:solidFill>
                  <a:schemeClr val="tx1"/>
                </a:solidFill>
              </a:rPr>
              <a:t>50 </a:t>
            </a:r>
            <a:r>
              <a:rPr lang="ru-RU" sz="2000" dirty="0">
                <a:solidFill>
                  <a:schemeClr val="tx1"/>
                </a:solidFill>
              </a:rPr>
              <a:t>человек в </a:t>
            </a:r>
            <a:r>
              <a:rPr lang="ru-RU" sz="2000" dirty="0" smtClean="0">
                <a:solidFill>
                  <a:schemeClr val="tx1"/>
                </a:solidFill>
              </a:rPr>
              <a:t>2018 </a:t>
            </a:r>
            <a:r>
              <a:rPr lang="ru-RU" sz="2000" dirty="0">
                <a:solidFill>
                  <a:schemeClr val="tx1"/>
                </a:solidFill>
              </a:rPr>
              <a:t>г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313699"/>
              </p:ext>
            </p:extLst>
          </p:nvPr>
        </p:nvGraphicFramePr>
        <p:xfrm>
          <a:off x="467544" y="735546"/>
          <a:ext cx="8208912" cy="4407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7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23678"/>
            <a:ext cx="8229600" cy="85725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8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310857"/>
              </p:ext>
            </p:extLst>
          </p:nvPr>
        </p:nvGraphicFramePr>
        <p:xfrm>
          <a:off x="251518" y="699542"/>
          <a:ext cx="8640961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4"/>
                <a:gridCol w="1224136"/>
                <a:gridCol w="1110979"/>
                <a:gridCol w="1234423"/>
                <a:gridCol w="1234423"/>
                <a:gridCol w="1234423"/>
                <a:gridCol w="123442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Показатели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Средний балл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преподавателей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набравших баллы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ыше среднего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преподавателей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набравших баллы ниже среднего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 разделы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+mn-lt"/>
                        </a:rPr>
                        <a:t>3 раздел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8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191" y="555526"/>
            <a:ext cx="8219256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Рейтинг факультетов по среднему баллу ППС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(все разделы)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072233"/>
              </p:ext>
            </p:extLst>
          </p:nvPr>
        </p:nvGraphicFramePr>
        <p:xfrm>
          <a:off x="457200" y="1200150"/>
          <a:ext cx="8229600" cy="307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4467944"/>
                <a:gridCol w="2743200"/>
              </a:tblGrid>
              <a:tr h="2914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4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9542"/>
            <a:ext cx="7981160" cy="40812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Общий средний балл на 1 человека ППС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разрезе факультетов)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444625"/>
              </p:ext>
            </p:extLst>
          </p:nvPr>
        </p:nvGraphicFramePr>
        <p:xfrm>
          <a:off x="467544" y="699542"/>
          <a:ext cx="8352928" cy="444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64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7474"/>
            <a:ext cx="7543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Преподаватели, набравшие наибольшее общее количество баллов по университету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493710"/>
              </p:ext>
            </p:extLst>
          </p:nvPr>
        </p:nvGraphicFramePr>
        <p:xfrm>
          <a:off x="323528" y="843558"/>
          <a:ext cx="8640959" cy="407884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32047"/>
                <a:gridCol w="1872208"/>
                <a:gridCol w="1152128"/>
                <a:gridCol w="2736305"/>
                <a:gridCol w="2448271"/>
              </a:tblGrid>
              <a:tr h="216024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</a:t>
                      </a:r>
                      <a:r>
                        <a:rPr lang="ru-RU" sz="1400" b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пп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 баллов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Факультет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Кафедра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937" marR="7937" marT="5953" marB="0" anchor="b">
                    <a:solidFill>
                      <a:schemeClr val="accent2"/>
                    </a:solidFill>
                  </a:tcPr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Альбеков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Адам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Умарович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Коммерции и логистики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Торгового дела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89634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Кузнецов Николай Геннадьевич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1720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Экономической теории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Торгового дела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8839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Бондаренко Виктория Андреевна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Маркетинга и рекламы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Торгового дела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98553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Вовченко Наталья Геннадьевна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Финансов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Экономики и финансов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Ниворожкина Людмила Ивановна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Учетно-экономический</a:t>
                      </a: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Куликова Элла Германовна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Русского языка и культуры речи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Епифанова Татьяна Владимировна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Гражданского права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Иванченко Олеся Валерьевна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Маркетинга и рекламы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Самыгин Сергей Иванович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Управления персоналом и социологии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</a:tr>
              <a:tr h="180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Грицунова Светлана Викторовна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Инновационного 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5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19256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Рейтинг факультетов по среднему баллу ППС (</a:t>
            </a:r>
            <a:r>
              <a:rPr lang="en-US" sz="2400" dirty="0"/>
              <a:t>I </a:t>
            </a:r>
            <a:r>
              <a:rPr lang="ru-RU" sz="2400" dirty="0"/>
              <a:t>раздел)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750300"/>
              </p:ext>
            </p:extLst>
          </p:nvPr>
        </p:nvGraphicFramePr>
        <p:xfrm>
          <a:off x="457200" y="1200150"/>
          <a:ext cx="8229600" cy="3135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4467944"/>
                <a:gridCol w="2743200"/>
              </a:tblGrid>
              <a:tr h="2914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Компьютерных технологий и информационной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3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5689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балл по разделу 1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Научно-исследовательская и инновационная деятельность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разрезе факультетов)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391583"/>
              </p:ext>
            </p:extLst>
          </p:nvPr>
        </p:nvGraphicFramePr>
        <p:xfrm>
          <a:off x="539552" y="843558"/>
          <a:ext cx="8136904" cy="441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69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478"/>
            <a:ext cx="9061327" cy="34954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Преподаватели, набравшие наибольшее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 </a:t>
            </a:r>
            <a:r>
              <a:rPr lang="ru-RU" sz="1800" dirty="0" smtClean="0"/>
              <a:t>по </a:t>
            </a:r>
            <a:r>
              <a:rPr lang="en-US" sz="1800" dirty="0" smtClean="0"/>
              <a:t>I</a:t>
            </a:r>
            <a:r>
              <a:rPr lang="ru-RU" sz="1800" dirty="0" smtClean="0"/>
              <a:t> разделу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468723"/>
              </p:ext>
            </p:extLst>
          </p:nvPr>
        </p:nvGraphicFramePr>
        <p:xfrm>
          <a:off x="323528" y="483518"/>
          <a:ext cx="8496944" cy="445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472"/>
                <a:gridCol w="2304764"/>
                <a:gridCol w="840196"/>
                <a:gridCol w="2016224"/>
                <a:gridCol w="2592288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Балл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Факультет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Кафедра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Альбеков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Адам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Умарович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Коммерции и логистики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Кузнецов Николай Геннадьевич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Экономической теории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Бондаренко Виктория Андреевна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Маркетинга и рекламы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Вовченко Наталья Геннадьевна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 и финансов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Финансов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Куликова Элла Германовна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Лингвистики и журналистики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Русского языка и культуры речи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Ниворожкина Людмила Ивановна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Учетно-экономический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Статистики, эконометрики и оценки рисков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Епифанова Татьяна Владимировна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Гражданского права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Грицунова Светлана Викторовна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Инновационного менеджмента и предпринимательства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Иванченко Олеся Валерьевна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Торгового дела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Маркетинга и рекламы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Самыгин Сергей Иванович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Менеджмента и предпринимательства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Управления персоналом и социологии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3179</TotalTime>
  <Words>1347</Words>
  <Application>Microsoft Office PowerPoint</Application>
  <PresentationFormat>Экран (16:9)</PresentationFormat>
  <Paragraphs>581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Tw Cen MT</vt:lpstr>
      <vt:lpstr>Паркет</vt:lpstr>
      <vt:lpstr>Рейтинг ППС 2018 г.</vt:lpstr>
      <vt:lpstr>Рейтинг профессорско-преподавательского состава РГЭУ (РИНХ) 2018 г. </vt:lpstr>
      <vt:lpstr>Презентация PowerPoint</vt:lpstr>
      <vt:lpstr>Рейтинг факультетов по среднему баллу ППС  (все разделы)</vt:lpstr>
      <vt:lpstr>Общий средний балл на 1 человека ППС  (в разрезе факультетов)</vt:lpstr>
      <vt:lpstr>Преподаватели, набравшие наибольшее общее количество баллов по университету:</vt:lpstr>
      <vt:lpstr>Рейтинг факультетов по среднему баллу ППС (I раздел)</vt:lpstr>
      <vt:lpstr>Средний балл по разделу 1 “Научно-исследовательская и инновационная деятельность”  (в разрезе факультетов)</vt:lpstr>
      <vt:lpstr>Преподаватели, набравшие наибольшее количество баллов по I разделу</vt:lpstr>
      <vt:lpstr>Количество преподавателей, имеющих индекс Хирша (в 2017 г. всего – 340, в 2018 г. всего -  367) </vt:lpstr>
      <vt:lpstr>Количество преподавателей, цитируемых в РИНЦ (в 2017 г. всего 301, в 2018 г. всего 336) </vt:lpstr>
      <vt:lpstr>Преподаватели, наиболее цитируемые в РИНЦ:</vt:lpstr>
      <vt:lpstr>Рейтинг факультетов по среднему баллу ППС (II раздел)</vt:lpstr>
      <vt:lpstr>Средний балл по разделу 2 “Учебная и методическая работа” (в разрезе факультетов)</vt:lpstr>
      <vt:lpstr>Преподаватели, набравшие наибольшее количество баллов по II разделу</vt:lpstr>
      <vt:lpstr>Рейтинг факультетов по среднему баллу ППС (III раздел)</vt:lpstr>
      <vt:lpstr>Преподаватели, набравшие наибольшее количество баллов по III разделу</vt:lpstr>
      <vt:lpstr>Рейтинг факультетов по среднему баллу ППС (IV раздел)</vt:lpstr>
      <vt:lpstr>Преподаватели, набравшие наибольшее количество баллов по IV разделу</vt:lpstr>
      <vt:lpstr>Количество преподавателей, не имеющих публикаций по 1 разделу рейтинга  (в разрезе факультетов). Всего 54 человека в 2017 г. ,  54 человека в 2018 г.</vt:lpstr>
      <vt:lpstr>Количество преподавателей, не имеющих публикаций по 2 разделу рейтинга (в разрезе факультетов). Всего 322 в 2017 г.,   355 человек в 2018 г.</vt:lpstr>
      <vt:lpstr>Количество преподавателей, не имеющих публикаций по 1 и 2 разделу рейтинга  (в разрезе факультетов). Всего 45 человек в 2017 г., 50 человек в 2018 г.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Средний балл ППС по факультетам</dc:title>
  <dc:creator>Вера Ю. Гречкина</dc:creator>
  <cp:lastModifiedBy>Алина А. Голенко</cp:lastModifiedBy>
  <cp:revision>942</cp:revision>
  <cp:lastPrinted>2018-12-18T11:18:25Z</cp:lastPrinted>
  <dcterms:created xsi:type="dcterms:W3CDTF">2014-03-19T06:38:58Z</dcterms:created>
  <dcterms:modified xsi:type="dcterms:W3CDTF">2018-12-27T10:06:20Z</dcterms:modified>
</cp:coreProperties>
</file>